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69" r:id="rId3"/>
    <p:sldId id="271" r:id="rId4"/>
    <p:sldId id="297" r:id="rId5"/>
    <p:sldId id="281" r:id="rId6"/>
    <p:sldId id="296" r:id="rId7"/>
    <p:sldId id="284" r:id="rId8"/>
    <p:sldId id="286" r:id="rId9"/>
    <p:sldId id="285" r:id="rId10"/>
    <p:sldId id="295" r:id="rId11"/>
    <p:sldId id="282" r:id="rId12"/>
    <p:sldId id="283" r:id="rId13"/>
    <p:sldId id="287" r:id="rId14"/>
    <p:sldId id="290" r:id="rId15"/>
    <p:sldId id="289" r:id="rId16"/>
    <p:sldId id="291" r:id="rId17"/>
    <p:sldId id="292" r:id="rId18"/>
    <p:sldId id="270" r:id="rId19"/>
    <p:sldId id="272" r:id="rId20"/>
    <p:sldId id="273" r:id="rId21"/>
    <p:sldId id="274" r:id="rId22"/>
    <p:sldId id="275" r:id="rId23"/>
    <p:sldId id="293" r:id="rId24"/>
    <p:sldId id="298" r:id="rId25"/>
    <p:sldId id="294" r:id="rId26"/>
    <p:sldId id="267" r:id="rId27"/>
    <p:sldId id="262" r:id="rId28"/>
    <p:sldId id="257" r:id="rId29"/>
    <p:sldId id="258" r:id="rId30"/>
    <p:sldId id="261" r:id="rId31"/>
    <p:sldId id="259" r:id="rId32"/>
    <p:sldId id="260" r:id="rId33"/>
    <p:sldId id="278" r:id="rId34"/>
    <p:sldId id="280" r:id="rId35"/>
    <p:sldId id="268" r:id="rId36"/>
    <p:sldId id="276" r:id="rId37"/>
    <p:sldId id="277" r:id="rId38"/>
    <p:sldId id="306" r:id="rId39"/>
    <p:sldId id="279" r:id="rId40"/>
    <p:sldId id="307" r:id="rId41"/>
    <p:sldId id="30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9" r:id="rId50"/>
    <p:sldId id="266" r:id="rId51"/>
    <p:sldId id="311" r:id="rId52"/>
    <p:sldId id="312" r:id="rId53"/>
    <p:sldId id="313" r:id="rId54"/>
    <p:sldId id="314" r:id="rId55"/>
    <p:sldId id="263" r:id="rId56"/>
    <p:sldId id="264" r:id="rId57"/>
    <p:sldId id="265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167" autoAdjust="0"/>
  </p:normalViewPr>
  <p:slideViewPr>
    <p:cSldViewPr snapToGrid="0" snapToObjects="1">
      <p:cViewPr>
        <p:scale>
          <a:sx n="90" d="100"/>
          <a:sy n="90" d="100"/>
        </p:scale>
        <p:origin x="-296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interSettings" Target="printerSettings/printerSettings1.bin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706019733644406"/>
          <c:y val="0.0142655482472072"/>
          <c:w val="0.913965927870127"/>
          <c:h val="0.848176011355571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Sheet2!$A$2:$A$8</c:f>
              <c:numCache>
                <c:formatCode>General</c:formatCode>
                <c:ptCount val="7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</c:numCache>
            </c:numRef>
          </c:cat>
          <c:val>
            <c:numRef>
              <c:f>Sheet2!$B$2:$B$8</c:f>
              <c:numCache>
                <c:formatCode>General</c:formatCode>
                <c:ptCount val="7"/>
                <c:pt idx="0">
                  <c:v>1.0</c:v>
                </c:pt>
                <c:pt idx="1">
                  <c:v>6.0</c:v>
                </c:pt>
                <c:pt idx="2">
                  <c:v>15.0</c:v>
                </c:pt>
                <c:pt idx="3">
                  <c:v>20.0</c:v>
                </c:pt>
                <c:pt idx="4">
                  <c:v>15.0</c:v>
                </c:pt>
                <c:pt idx="5">
                  <c:v>6.0</c:v>
                </c:pt>
                <c:pt idx="6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93974248"/>
        <c:axId val="2094955768"/>
      </c:barChart>
      <c:catAx>
        <c:axId val="20939742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Number</a:t>
                </a:r>
                <a:r>
                  <a:rPr lang="en-GB" baseline="0"/>
                  <a:t> of dominant alleles</a:t>
                </a:r>
                <a:endParaRPr lang="en-GB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4955768"/>
        <c:crosses val="autoZero"/>
        <c:auto val="1"/>
        <c:lblAlgn val="ctr"/>
        <c:lblOffset val="100"/>
        <c:noMultiLvlLbl val="0"/>
      </c:catAx>
      <c:valAx>
        <c:axId val="2094955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Frequency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3974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7AD24E-83A4-3B45-AA89-C543B9CB9496}" type="datetimeFigureOut">
              <a:rPr lang="en-US" smtClean="0"/>
              <a:t>22/05/16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940A96-C0D9-6D48-83E1-560E25C08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389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Objective – get a sense of the agility of using data to estimate heritability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909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Information can be obtained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261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are people different to each other? Why is there variation in natural populations?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928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Could argue that if a trait</a:t>
            </a:r>
            <a:r>
              <a:rPr lang="en-US" baseline="0" dirty="0" smtClean="0"/>
              <a:t> has a genetic basis then </a:t>
            </a:r>
            <a:r>
              <a:rPr lang="en-US" baseline="0" dirty="0" err="1" smtClean="0"/>
              <a:t>monozygotes</a:t>
            </a:r>
            <a:r>
              <a:rPr lang="en-US" baseline="0" dirty="0" smtClean="0"/>
              <a:t> should be twice as similar to each other as </a:t>
            </a:r>
            <a:r>
              <a:rPr lang="en-US" baseline="0" dirty="0" err="1" smtClean="0"/>
              <a:t>dizygotes</a:t>
            </a:r>
            <a:endParaRPr lang="en-US" baseline="0" dirty="0" smtClean="0"/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Monozygotes</a:t>
            </a:r>
            <a:r>
              <a:rPr lang="en-US" baseline="0" dirty="0" smtClean="0"/>
              <a:t> share all genetic factors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Dizygotes</a:t>
            </a:r>
            <a:r>
              <a:rPr lang="en-US" baseline="0" dirty="0" smtClean="0"/>
              <a:t> only share 50% of genetic factors (i.e. they DON’T share the other 50% - this means that those genetic factors can introduce differences)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79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traits of interest are measured on a continuous scale. Yet genetic inheritance is discrete – you either inherit a</a:t>
            </a:r>
            <a:r>
              <a:rPr lang="en-US" baseline="0" dirty="0" smtClean="0"/>
              <a:t> causal allele or you don’t. How can continuous variation arise from discrete genetic elements?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597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Imagine a trait that is influenced by two different loci. If you have risk</a:t>
            </a:r>
            <a:r>
              <a:rPr lang="en-US" baseline="0" dirty="0" smtClean="0"/>
              <a:t> alleles at both loci you have additively higher risk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the distribution of number of disease alleles inherited?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920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 do the same for a trait controlled</a:t>
            </a:r>
            <a:r>
              <a:rPr lang="en-US" baseline="0" dirty="0" smtClean="0"/>
              <a:t> by 3 loci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8892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from 3</a:t>
            </a:r>
            <a:r>
              <a:rPr lang="en-US" baseline="0" dirty="0" smtClean="0"/>
              <a:t> loci we can have 7 different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3238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200 causal</a:t>
            </a:r>
            <a:r>
              <a:rPr lang="en-US" baseline="0" dirty="0" smtClean="0"/>
              <a:t> loci we can have 401 different possible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8718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are there some large</a:t>
            </a:r>
            <a:r>
              <a:rPr lang="en-US" baseline="0" dirty="0" smtClean="0"/>
              <a:t> peaks and some small peaks?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6730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effect size, sample size and allele frequency all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984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are there differences amongst people in the population?</a:t>
            </a:r>
          </a:p>
          <a:p>
            <a:endParaRPr lang="en-US" dirty="0" smtClean="0"/>
          </a:p>
          <a:p>
            <a:r>
              <a:rPr lang="en-US" dirty="0" smtClean="0"/>
              <a:t>How much of this is due to genetic effects</a:t>
            </a:r>
          </a:p>
          <a:p>
            <a:endParaRPr lang="en-US" dirty="0" smtClean="0"/>
          </a:p>
          <a:p>
            <a:r>
              <a:rPr lang="en-US" dirty="0" smtClean="0"/>
              <a:t>There are lots of different ways to approach</a:t>
            </a:r>
            <a:r>
              <a:rPr lang="en-US" baseline="0" dirty="0" smtClean="0"/>
              <a:t> this question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5623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objective of GWAS is to be sure that a particular SNP has a</a:t>
            </a:r>
            <a:r>
              <a:rPr lang="en-US" baseline="0" dirty="0" smtClean="0"/>
              <a:t> real effect, hence a strict significance threshold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means that GWAS is happy to miss many true associations in order to ensure there are no false positives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8217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including MORE SNPs by relaxing the threshold lead to better correlation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31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 set of bars is creating scores in a different dataset, and testing the score in an independent outcome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6359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Find the best SNP, remove everything</a:t>
            </a:r>
            <a:r>
              <a:rPr lang="en-US" baseline="0" dirty="0" smtClean="0"/>
              <a:t> that has R^2 over some threshold within a specified window. Typically remove any SNP with R^2 &gt; 0.1 within 1Mb window. Anything that remains above the threshold will be retained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Why clumping? Most causal variants have LD with lots of SNPs. Every LD SNP is essentially ‘double counting’ the effect of the causal variant.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0903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disease phenotype</a:t>
            </a:r>
            <a:r>
              <a:rPr lang="en-US" baseline="0" dirty="0" smtClean="0"/>
              <a:t> is either 0 or 1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independent variable is potentially continuous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has an influence on the PROBABILITY of disease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PROBABILITY of disease is estimated as a link function between the fitted values and the disease phenotype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367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200 causal</a:t>
            </a:r>
            <a:r>
              <a:rPr lang="en-US" baseline="0" dirty="0" smtClean="0"/>
              <a:t> loci we can have 401 different possible </a:t>
            </a:r>
            <a:r>
              <a:rPr lang="en-US" baseline="0" dirty="0" smtClean="0"/>
              <a:t>values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creates a continuous genetic score, but for a disease trait we know it’s either 0 or 1.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presumed underlying continuous scale is known as the liability.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8718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need to have some minimum number of causal</a:t>
            </a:r>
            <a:r>
              <a:rPr lang="en-US" baseline="0" dirty="0" smtClean="0"/>
              <a:t> factors, and once you reach that number you develop the disease.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2750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Interpreting multifactorial influences on a disease outcome can be difficult</a:t>
            </a:r>
          </a:p>
          <a:p>
            <a:endParaRPr lang="en-US" dirty="0" smtClean="0"/>
          </a:p>
          <a:p>
            <a:r>
              <a:rPr lang="en-US" dirty="0" smtClean="0"/>
              <a:t>If you measure things on the liability scale it is equivalent to a quantitative trait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The addition of each new risk variant increases your genetic profile score </a:t>
            </a:r>
            <a:r>
              <a:rPr lang="en-US" baseline="0" dirty="0" smtClean="0"/>
              <a:t>additively, and independently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If you measure things on the observed scale (or the probability scale)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addition of a new variant if you already have so many variants that you are going to get the disease anyway, has no effect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influence is non linear and related to the heritability of the disease and the prevalence of the disease in the population.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04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are two rather different definitions, but they actually pertain to the same thing</a:t>
            </a:r>
          </a:p>
          <a:p>
            <a:endParaRPr lang="en-US" dirty="0" smtClean="0"/>
          </a:p>
          <a:p>
            <a:r>
              <a:rPr lang="en-US" dirty="0" smtClean="0"/>
              <a:t>We will be thinking about heritability very much in</a:t>
            </a:r>
            <a:r>
              <a:rPr lang="en-US" baseline="0" dirty="0" smtClean="0"/>
              <a:t> terms of (2)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we will be using (1) as a tool to make these estimates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87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 have a genetic clone, then if the trait is at all heritable</a:t>
            </a:r>
            <a:r>
              <a:rPr lang="en-US" baseline="0" dirty="0" smtClean="0"/>
              <a:t> then to some extent you should be able to predict one clone’s phenotype based on knowledge of the other clone’s phenotype.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accuracy of this prediction is measured by correlation.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higher the correlation, the higher the genetic contribution to the trait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763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Could argue that if a trait</a:t>
            </a:r>
            <a:r>
              <a:rPr lang="en-US" baseline="0" dirty="0" smtClean="0"/>
              <a:t> has a genetic basis then </a:t>
            </a:r>
            <a:r>
              <a:rPr lang="en-US" baseline="0" dirty="0" err="1" smtClean="0"/>
              <a:t>monozygotes</a:t>
            </a:r>
            <a:r>
              <a:rPr lang="en-US" baseline="0" dirty="0" smtClean="0"/>
              <a:t> should be twice as similar to each other as </a:t>
            </a:r>
            <a:r>
              <a:rPr lang="en-US" baseline="0" dirty="0" err="1" smtClean="0"/>
              <a:t>dizygotes</a:t>
            </a:r>
            <a:endParaRPr lang="en-US" baseline="0" dirty="0" smtClean="0"/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Monozygotes</a:t>
            </a:r>
            <a:r>
              <a:rPr lang="en-US" baseline="0" dirty="0" smtClean="0"/>
              <a:t> share all genetic factors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Dizygotes</a:t>
            </a:r>
            <a:r>
              <a:rPr lang="en-US" baseline="0" dirty="0" smtClean="0"/>
              <a:t> only share 50% of genetic factors (i.e. they DON’T share the other 50% - this means that those genetic factors can introduce differences)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7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might see correlations that look like this</a:t>
            </a:r>
            <a:r>
              <a:rPr lang="en-US" baseline="0" dirty="0" smtClean="0"/>
              <a:t> between pairs of MZ, DZ, and cousins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 can we estimate heritability with this information?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336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812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Information can be obtained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261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342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C5A48-9968-9246-9264-323AB4909D0A}" type="datetimeFigureOut">
              <a:rPr lang="en-US" smtClean="0"/>
              <a:t>22/05/16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51B42-04AC-724C-B698-91ACACF60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891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C5A48-9968-9246-9264-323AB4909D0A}" type="datetimeFigureOut">
              <a:rPr lang="en-US" smtClean="0"/>
              <a:t>22/05/16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51B42-04AC-724C-B698-91ACACF60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623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C5A48-9968-9246-9264-323AB4909D0A}" type="datetimeFigureOut">
              <a:rPr lang="en-US" smtClean="0"/>
              <a:t>22/05/16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51B42-04AC-724C-B698-91ACACF60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059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C5A48-9968-9246-9264-323AB4909D0A}" type="datetimeFigureOut">
              <a:rPr lang="en-US" smtClean="0"/>
              <a:t>22/05/16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51B42-04AC-724C-B698-91ACACF60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641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C5A48-9968-9246-9264-323AB4909D0A}" type="datetimeFigureOut">
              <a:rPr lang="en-US" smtClean="0"/>
              <a:t>22/05/16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51B42-04AC-724C-B698-91ACACF60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97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C5A48-9968-9246-9264-323AB4909D0A}" type="datetimeFigureOut">
              <a:rPr lang="en-US" smtClean="0"/>
              <a:t>22/05/16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51B42-04AC-724C-B698-91ACACF60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93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C5A48-9968-9246-9264-323AB4909D0A}" type="datetimeFigureOut">
              <a:rPr lang="en-US" smtClean="0"/>
              <a:t>22/05/16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51B42-04AC-724C-B698-91ACACF60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581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C5A48-9968-9246-9264-323AB4909D0A}" type="datetimeFigureOut">
              <a:rPr lang="en-US" smtClean="0"/>
              <a:t>22/05/16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51B42-04AC-724C-B698-91ACACF60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915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C5A48-9968-9246-9264-323AB4909D0A}" type="datetimeFigureOut">
              <a:rPr lang="en-US" smtClean="0"/>
              <a:t>22/05/16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51B42-04AC-724C-B698-91ACACF60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C5A48-9968-9246-9264-323AB4909D0A}" type="datetimeFigureOut">
              <a:rPr lang="en-US" smtClean="0"/>
              <a:t>22/05/16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51B42-04AC-724C-B698-91ACACF60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106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C5A48-9968-9246-9264-323AB4909D0A}" type="datetimeFigureOut">
              <a:rPr lang="en-US" smtClean="0"/>
              <a:t>22/05/16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51B42-04AC-724C-B698-91ACACF60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707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8C5A48-9968-9246-9264-323AB4909D0A}" type="datetimeFigureOut">
              <a:rPr lang="en-US" smtClean="0"/>
              <a:t>22/05/16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51B42-04AC-724C-B698-91ACACF60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02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chart" Target="../charts/char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gif"/><Relationship Id="rId3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Quantitative genetics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918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Falconer’s method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Assumes additive genetic effects</a:t>
            </a:r>
          </a:p>
          <a:p>
            <a:r>
              <a:rPr lang="en-US" dirty="0"/>
              <a:t>Assumes same common environment amongst MZ </a:t>
            </a:r>
            <a:r>
              <a:rPr lang="en-US" dirty="0" smtClean="0"/>
              <a:t>and amongst </a:t>
            </a:r>
            <a:r>
              <a:rPr lang="en-US" dirty="0"/>
              <a:t>DZ</a:t>
            </a:r>
          </a:p>
          <a:p>
            <a:r>
              <a:rPr lang="en-US" dirty="0"/>
              <a:t>Simple statistical framework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307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If people who are more genetically similar are also more phenotypically similar, this is evidence that the trait is heritable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The extent to which this relationship holds is a measure of the heritability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373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Measuring phenotypic (dis)similarity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9911404"/>
              </p:ext>
            </p:extLst>
          </p:nvPr>
        </p:nvGraphicFramePr>
        <p:xfrm>
          <a:off x="457200" y="1600200"/>
          <a:ext cx="822960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Twin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Twin 1 (y1)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Twin </a:t>
                      </a:r>
                      <a:r>
                        <a:rPr lang="en-US" baseline="0" dirty="0" smtClean="0"/>
                        <a:t>2 (y2)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Dissimilarity</a:t>
                      </a:r>
                    </a:p>
                    <a:p>
                      <a:r>
                        <a:rPr lang="en-US" dirty="0" smtClean="0"/>
                        <a:t>(y1</a:t>
                      </a:r>
                      <a:r>
                        <a:rPr lang="en-US" baseline="0" dirty="0" smtClean="0"/>
                        <a:t> – y2)</a:t>
                      </a:r>
                      <a:r>
                        <a:rPr lang="en-US" baseline="30000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Monozygote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Monozygote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Dizygote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Dizygote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Monozygote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Dizygote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4897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1778" y="274637"/>
            <a:ext cx="2365022" cy="1771474"/>
          </a:xfrm>
        </p:spPr>
        <p:txBody>
          <a:bodyPr>
            <a:normAutofit/>
          </a:bodyPr>
          <a:lstStyle/>
          <a:p>
            <a:r>
              <a:rPr lang="en-US" sz="2500" dirty="0" err="1" smtClean="0"/>
              <a:t>Haseman-Elston</a:t>
            </a:r>
            <a:r>
              <a:rPr lang="en-US" sz="2500" dirty="0" smtClean="0"/>
              <a:t> method for estimating heritability </a:t>
            </a:r>
            <a:endParaRPr lang="en-US" sz="2500" dirty="0"/>
          </a:p>
        </p:txBody>
      </p:sp>
      <p:pic>
        <p:nvPicPr>
          <p:cNvPr id="8" name="Content Placeholder 7" descr="he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>
          <a:xfrm>
            <a:off x="-2425516" y="373415"/>
            <a:ext cx="11098205" cy="6103585"/>
          </a:xfrm>
        </p:spPr>
      </p:pic>
      <p:sp>
        <p:nvSpPr>
          <p:cNvPr id="9" name="TextBox 8"/>
          <p:cNvSpPr txBox="1"/>
          <p:nvPr/>
        </p:nvSpPr>
        <p:spPr>
          <a:xfrm>
            <a:off x="6505222" y="2453564"/>
            <a:ext cx="2181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Here, the heritability can be estimated using the slope </a:t>
            </a:r>
          </a:p>
          <a:p>
            <a:r>
              <a:rPr lang="en-US" dirty="0"/>
              <a:t>	</a:t>
            </a:r>
            <a:r>
              <a:rPr lang="en-US" dirty="0" smtClean="0"/>
              <a:t>= -2var(A)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74556" y="4260333"/>
            <a:ext cx="1806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Using MZ and DZ twins</a:t>
            </a:r>
          </a:p>
          <a:p>
            <a:endParaRPr lang="en-US" dirty="0"/>
          </a:p>
          <a:p>
            <a:r>
              <a:rPr lang="en-US" dirty="0" smtClean="0"/>
              <a:t>Note – this is never actually used, we’ll discuss later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506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Measuring phenotypic (dis)similarity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4931609"/>
              </p:ext>
            </p:extLst>
          </p:nvPr>
        </p:nvGraphicFramePr>
        <p:xfrm>
          <a:off x="457200" y="1600200"/>
          <a:ext cx="8229600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Twin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Relationship coefficient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ID 1 (y1)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ID </a:t>
                      </a:r>
                      <a:r>
                        <a:rPr lang="en-US" baseline="0" dirty="0" smtClean="0"/>
                        <a:t>2 (y2)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Dissimilarity</a:t>
                      </a:r>
                    </a:p>
                    <a:p>
                      <a:r>
                        <a:rPr lang="en-US" dirty="0" smtClean="0"/>
                        <a:t>(y1</a:t>
                      </a:r>
                      <a:r>
                        <a:rPr lang="en-US" baseline="0" dirty="0" smtClean="0"/>
                        <a:t> – y2)</a:t>
                      </a:r>
                      <a:r>
                        <a:rPr lang="en-US" baseline="30000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Monozygote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Siblings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Dizygote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Cousins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Half-siblings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Parent-offspring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7993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1778" y="274637"/>
            <a:ext cx="2365022" cy="1771474"/>
          </a:xfrm>
        </p:spPr>
        <p:txBody>
          <a:bodyPr>
            <a:normAutofit/>
          </a:bodyPr>
          <a:lstStyle/>
          <a:p>
            <a:r>
              <a:rPr lang="en-US" sz="2500" dirty="0" err="1" smtClean="0"/>
              <a:t>Haseman-Elston</a:t>
            </a:r>
            <a:r>
              <a:rPr lang="en-US" sz="2500" dirty="0" smtClean="0"/>
              <a:t> method for estimating heritability </a:t>
            </a:r>
            <a:endParaRPr lang="en-US" sz="2500" dirty="0"/>
          </a:p>
        </p:txBody>
      </p:sp>
      <p:sp>
        <p:nvSpPr>
          <p:cNvPr id="9" name="TextBox 8"/>
          <p:cNvSpPr txBox="1"/>
          <p:nvPr/>
        </p:nvSpPr>
        <p:spPr>
          <a:xfrm>
            <a:off x="6505222" y="3993444"/>
            <a:ext cx="2181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Here, the heritability can be estimated using the slope </a:t>
            </a:r>
          </a:p>
          <a:p>
            <a:r>
              <a:rPr lang="en-US" dirty="0"/>
              <a:t>	</a:t>
            </a:r>
            <a:r>
              <a:rPr lang="en-US" dirty="0" smtClean="0"/>
              <a:t>= -2var(A)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74556" y="2271889"/>
            <a:ext cx="1806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Using multiple types of relationships</a:t>
            </a:r>
            <a:endParaRPr lang="en-US" dirty="0"/>
          </a:p>
        </p:txBody>
      </p:sp>
      <p:pic>
        <p:nvPicPr>
          <p:cNvPr id="4" name="Content Placeholder 3" descr="he2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>
          <a:xfrm>
            <a:off x="-2246489" y="457199"/>
            <a:ext cx="10278742" cy="5652912"/>
          </a:xfrm>
        </p:spPr>
      </p:pic>
    </p:spTree>
    <p:extLst>
      <p:ext uri="{BB962C8B-B14F-4D97-AF65-F5344CB8AC3E}">
        <p14:creationId xmlns:p14="http://schemas.microsoft.com/office/powerpoint/2010/main" val="3273886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Heritability tells us: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influence of nature </a:t>
            </a:r>
            <a:r>
              <a:rPr lang="en-US" dirty="0" err="1"/>
              <a:t>vs</a:t>
            </a:r>
            <a:r>
              <a:rPr lang="en-US" dirty="0"/>
              <a:t> nurture on the </a:t>
            </a:r>
            <a:r>
              <a:rPr lang="en-US" b="1" dirty="0"/>
              <a:t>variation</a:t>
            </a:r>
            <a:r>
              <a:rPr lang="en-US" dirty="0"/>
              <a:t> of a trait in a population</a:t>
            </a:r>
          </a:p>
          <a:p>
            <a:r>
              <a:rPr lang="en-US" dirty="0"/>
              <a:t>If there is any </a:t>
            </a:r>
            <a:r>
              <a:rPr lang="en-US" i="1" dirty="0"/>
              <a:t>a priori</a:t>
            </a:r>
            <a:r>
              <a:rPr lang="en-US" dirty="0"/>
              <a:t> reason to perform a GWAS</a:t>
            </a:r>
          </a:p>
          <a:p>
            <a:r>
              <a:rPr lang="en-US" dirty="0"/>
              <a:t>If heritability estimates of the </a:t>
            </a:r>
            <a:r>
              <a:rPr lang="en-US" b="1" dirty="0"/>
              <a:t>same trait</a:t>
            </a:r>
            <a:r>
              <a:rPr lang="en-US" dirty="0"/>
              <a:t> differ in </a:t>
            </a:r>
            <a:r>
              <a:rPr lang="en-US" b="1" dirty="0"/>
              <a:t>different populations</a:t>
            </a:r>
          </a:p>
          <a:p>
            <a:r>
              <a:rPr lang="en-US" dirty="0"/>
              <a:t>If heritability estimates of </a:t>
            </a:r>
            <a:r>
              <a:rPr lang="en-US" b="1" dirty="0"/>
              <a:t>different traits</a:t>
            </a:r>
            <a:r>
              <a:rPr lang="en-US" dirty="0"/>
              <a:t> differ in the </a:t>
            </a:r>
            <a:r>
              <a:rPr lang="en-US" b="1" dirty="0"/>
              <a:t>same population</a:t>
            </a:r>
            <a:endParaRPr lang="en-US" dirty="0"/>
          </a:p>
          <a:p>
            <a:r>
              <a:rPr lang="en-US" dirty="0"/>
              <a:t>The maximum possible prediction accuracy of a trait using genetic measures alone</a:t>
            </a:r>
          </a:p>
          <a:p>
            <a:r>
              <a:rPr lang="en-US" dirty="0"/>
              <a:t>How a trait will respond to natural </a:t>
            </a:r>
            <a:r>
              <a:rPr lang="en-US" dirty="0" smtClean="0"/>
              <a:t>selection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257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Huge number of studies have been performed to estimate heritability</a:t>
            </a:r>
          </a:p>
        </p:txBody>
      </p:sp>
      <p:pic>
        <p:nvPicPr>
          <p:cNvPr id="4" name="Content Placeholder 4" descr="visscherh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61" r="-9461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7806903" y="6320504"/>
            <a:ext cx="1169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Visscher</a:t>
            </a:r>
            <a:r>
              <a:rPr lang="en-US" sz="1200" dirty="0" smtClean="0"/>
              <a:t> 2008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29595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Thinking about heritability in terms of variation</a:t>
            </a:r>
            <a:endParaRPr lang="en-US" dirty="0"/>
          </a:p>
        </p:txBody>
      </p:sp>
      <p:pic>
        <p:nvPicPr>
          <p:cNvPr id="4" name="Content Placeholder 3" descr="height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84" r="-108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2741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rcRect l="-7153" r="-7153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0330"/>
            <a:ext cx="8229600" cy="1143000"/>
          </a:xfrm>
        </p:spPr>
        <p:txBody>
          <a:bodyPr/>
          <a:lstStyle/>
          <a:p>
            <a:r>
              <a:rPr lang="en-US" dirty="0" smtClean="0"/>
              <a:t>Nature </a:t>
            </a:r>
            <a:r>
              <a:rPr lang="en-US" strike="sngStrike" dirty="0" smtClean="0"/>
              <a:t>versus</a:t>
            </a:r>
            <a:r>
              <a:rPr lang="en-US" dirty="0" smtClean="0"/>
              <a:t> and nurture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911" y="1097755"/>
            <a:ext cx="208148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Phenotypic variance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20548" y="1097755"/>
            <a:ext cx="36856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Variance explained by genetic factors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57973" y="1600200"/>
            <a:ext cx="3940609" cy="6624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Variance due to environmental factors or random noise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97911" y="2133847"/>
            <a:ext cx="25442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Additive genetic variance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842379" y="2478463"/>
            <a:ext cx="322978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Dominance variance component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557973" y="3952990"/>
            <a:ext cx="304471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/>
              <a:t>Epistatic</a:t>
            </a:r>
            <a:r>
              <a:rPr lang="en-US" dirty="0" smtClean="0"/>
              <a:t> variance components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795755" y="4759253"/>
            <a:ext cx="240322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Broad sense heritability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795755" y="6001404"/>
            <a:ext cx="254731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Narrow sense heritability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57200" y="1467087"/>
            <a:ext cx="448770" cy="1331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042185" y="1467087"/>
            <a:ext cx="408059" cy="1331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4326043" y="1730637"/>
            <a:ext cx="23193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109393" y="2503179"/>
            <a:ext cx="411155" cy="2323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4186494" y="2503179"/>
            <a:ext cx="655885" cy="2323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3042185" y="3475232"/>
            <a:ext cx="1515788" cy="4777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4557973" y="3475232"/>
            <a:ext cx="772829" cy="4777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5847136" y="3475232"/>
            <a:ext cx="111640" cy="4777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796075" y="3475232"/>
            <a:ext cx="265144" cy="4777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5" idx="1"/>
          </p:cNvCxnSpPr>
          <p:nvPr/>
        </p:nvCxnSpPr>
        <p:spPr>
          <a:xfrm flipH="1" flipV="1">
            <a:off x="3237555" y="4633642"/>
            <a:ext cx="558200" cy="3102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3237555" y="5750183"/>
            <a:ext cx="558200" cy="251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777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Heritability</a:t>
            </a:r>
          </a:p>
          <a:p>
            <a:r>
              <a:rPr lang="en-US" dirty="0" smtClean="0"/>
              <a:t>Polygenic model</a:t>
            </a:r>
          </a:p>
          <a:p>
            <a:r>
              <a:rPr lang="en-US" dirty="0" smtClean="0"/>
              <a:t>Liability </a:t>
            </a:r>
            <a:r>
              <a:rPr lang="en-US" dirty="0" err="1" smtClean="0"/>
              <a:t>vs</a:t>
            </a:r>
            <a:r>
              <a:rPr lang="en-US" dirty="0" smtClean="0"/>
              <a:t> observed scale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534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Var</a:t>
            </a:r>
            <a:r>
              <a:rPr lang="en-US" dirty="0" smtClean="0"/>
              <a:t>(p) = 0.25 + 0.25</a:t>
            </a:r>
            <a:br>
              <a:rPr lang="en-US" dirty="0" smtClean="0"/>
            </a:br>
            <a:r>
              <a:rPr lang="en-US" dirty="0" smtClean="0"/>
              <a:t>h</a:t>
            </a:r>
            <a:r>
              <a:rPr lang="en-US" baseline="30000" dirty="0" smtClean="0"/>
              <a:t>2</a:t>
            </a:r>
            <a:r>
              <a:rPr lang="en-US" dirty="0" smtClean="0"/>
              <a:t> = 0.25 / 0.5 = 0.5</a:t>
            </a:r>
            <a:endParaRPr lang="en-US" dirty="0"/>
          </a:p>
        </p:txBody>
      </p:sp>
      <p:pic>
        <p:nvPicPr>
          <p:cNvPr id="4" name="Content Placeholder 3" descr="hist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494" b="-324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62063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Var</a:t>
            </a:r>
            <a:r>
              <a:rPr lang="en-US" dirty="0" smtClean="0"/>
              <a:t>(p) = 0.63 + 0.04</a:t>
            </a:r>
            <a:br>
              <a:rPr lang="en-US" dirty="0" smtClean="0"/>
            </a:br>
            <a:r>
              <a:rPr lang="en-US" dirty="0" smtClean="0"/>
              <a:t>h</a:t>
            </a:r>
            <a:r>
              <a:rPr lang="en-US" baseline="30000" dirty="0" smtClean="0"/>
              <a:t>2</a:t>
            </a:r>
            <a:r>
              <a:rPr lang="en-US" dirty="0" smtClean="0"/>
              <a:t> = 0.63 / 0.67 = 0.94</a:t>
            </a:r>
            <a:endParaRPr lang="en-US" dirty="0"/>
          </a:p>
        </p:txBody>
      </p:sp>
      <p:pic>
        <p:nvPicPr>
          <p:cNvPr id="6" name="Content Placeholder 5" descr="hist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494" b="-324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60527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Var</a:t>
            </a:r>
            <a:r>
              <a:rPr lang="en-US" dirty="0" smtClean="0"/>
              <a:t>(p) = 0.0025 + 0.249 = 0.252</a:t>
            </a:r>
            <a:br>
              <a:rPr lang="en-US" dirty="0" smtClean="0"/>
            </a:br>
            <a:r>
              <a:rPr lang="en-US" dirty="0" smtClean="0"/>
              <a:t>h</a:t>
            </a:r>
            <a:r>
              <a:rPr lang="en-US" baseline="30000" dirty="0" smtClean="0"/>
              <a:t>2</a:t>
            </a:r>
            <a:r>
              <a:rPr lang="en-US" dirty="0" smtClean="0"/>
              <a:t> = 0.0025 / 0.25 = 0.01</a:t>
            </a:r>
            <a:endParaRPr lang="en-US" dirty="0"/>
          </a:p>
        </p:txBody>
      </p:sp>
      <p:pic>
        <p:nvPicPr>
          <p:cNvPr id="4" name="Content Placeholder 3" descr="hist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494" b="-324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71771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Mixed model approach</a:t>
            </a:r>
            <a:endParaRPr lang="en-US" dirty="0"/>
          </a:p>
        </p:txBody>
      </p:sp>
      <p:pic>
        <p:nvPicPr>
          <p:cNvPr id="4" name="Content Placeholder 13" descr="lmm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682" b="-27682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3867728" y="1928305"/>
            <a:ext cx="3584710" cy="646331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Partition variance into covariates,</a:t>
            </a:r>
          </a:p>
          <a:p>
            <a:r>
              <a:rPr lang="en-US" dirty="0" smtClean="0"/>
              <a:t>genetic effects and residuals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1640" y="5678566"/>
            <a:ext cx="5429673" cy="646331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Use REML to </a:t>
            </a:r>
            <a:r>
              <a:rPr lang="en-US" dirty="0" err="1" smtClean="0"/>
              <a:t>maximise</a:t>
            </a:r>
            <a:r>
              <a:rPr lang="en-US" dirty="0" smtClean="0"/>
              <a:t> likelihood for estimation of 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g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and 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e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parameters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2406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genetic similarity</a:t>
            </a:r>
            <a:endParaRPr lang="en-US" dirty="0"/>
          </a:p>
        </p:txBody>
      </p:sp>
      <p:pic>
        <p:nvPicPr>
          <p:cNvPr id="4" name="Content Placeholder 3" descr="reltable.gi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824" r="-3582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7041444" y="2060223"/>
            <a:ext cx="1072445" cy="296333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7041444" y="3101623"/>
            <a:ext cx="1072445" cy="296333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196687" y="1987224"/>
            <a:ext cx="49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MZ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96687" y="3028624"/>
            <a:ext cx="434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3393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4800" y="8467"/>
            <a:ext cx="7772400" cy="1143000"/>
          </a:xfrm>
        </p:spPr>
        <p:txBody>
          <a:bodyPr/>
          <a:lstStyle/>
          <a:p>
            <a:r>
              <a:rPr lang="en-US" dirty="0" smtClean="0"/>
              <a:t>Mixed model approach</a:t>
            </a:r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076254" y="1567767"/>
            <a:ext cx="381098" cy="2027482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0070C0"/>
                </a:solidFill>
                <a:ea typeface="DejaVu Sans" charset="0"/>
                <a:cs typeface="DejaVu Sans" charset="0"/>
              </a:rPr>
              <a:t>1</a:t>
            </a:r>
          </a:p>
          <a:p>
            <a:pPr algn="ctr"/>
            <a:endParaRPr lang="en-GB" sz="1100" b="1" dirty="0">
              <a:solidFill>
                <a:srgbClr val="0070C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70C0"/>
                </a:solidFill>
                <a:ea typeface="DejaVu Sans" charset="0"/>
                <a:cs typeface="DejaVu Sans" charset="0"/>
              </a:rPr>
              <a:t> 1</a:t>
            </a:r>
          </a:p>
          <a:p>
            <a:pPr algn="ctr"/>
            <a:endParaRPr lang="en-GB" sz="1100" b="1" dirty="0">
              <a:solidFill>
                <a:srgbClr val="0070C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70C0"/>
                </a:solidFill>
                <a:ea typeface="DejaVu Sans" charset="0"/>
                <a:cs typeface="DejaVu Sans" charset="0"/>
              </a:rPr>
              <a:t> 1</a:t>
            </a:r>
          </a:p>
          <a:p>
            <a:pPr algn="ctr"/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-1 </a:t>
            </a:r>
          </a:p>
          <a:p>
            <a:pPr algn="ctr"/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</a:p>
          <a:p>
            <a:pPr algn="ctr"/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</a:p>
        </p:txBody>
      </p: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5957946" y="952043"/>
            <a:ext cx="2857520" cy="2143140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1      0.5   0.13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0.01   0.09   0.01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0.5      1     0.13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0.02   0.07   0.04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0.13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0.13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1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0.03   0.01   0.05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0.01   0.02   0.03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1     0.25     1   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0.09   0.07   0.01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0.25     1     0.38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0.01   0.04   0.05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1     0.38     1  </a:t>
            </a: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6243698" y="3720455"/>
            <a:ext cx="2251090" cy="2143140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0      </a:t>
            </a:r>
            <a:r>
              <a:rPr lang="en-GB" sz="1100" b="1" dirty="0" err="1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1 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 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 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 smtClean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 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 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1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</p:txBody>
      </p:sp>
      <p:sp>
        <p:nvSpPr>
          <p:cNvPr id="8" name="Line 10"/>
          <p:cNvSpPr>
            <a:spLocks noChangeShapeType="1"/>
          </p:cNvSpPr>
          <p:nvPr/>
        </p:nvSpPr>
        <p:spPr bwMode="auto">
          <a:xfrm>
            <a:off x="4814938" y="2809431"/>
            <a:ext cx="1301876" cy="1991144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 sz="1100"/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auto">
          <a:xfrm flipV="1">
            <a:off x="4814938" y="2095051"/>
            <a:ext cx="1000132" cy="35719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 sz="110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2171732" y="1567767"/>
            <a:ext cx="2571768" cy="2027482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600228" y="2567899"/>
            <a:ext cx="428628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029252" y="1824724"/>
            <a:ext cx="642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dirty="0" smtClean="0">
                <a:latin typeface="+mj-lt"/>
                <a:cs typeface="Arial" pitchFamily="34" charset="0"/>
              </a:rPr>
              <a:t>σ</a:t>
            </a:r>
            <a:r>
              <a:rPr lang="en-GB" sz="2000" baseline="-25000" dirty="0" smtClean="0">
                <a:latin typeface="+mj-lt"/>
                <a:cs typeface="Arial" pitchFamily="34" charset="0"/>
              </a:rPr>
              <a:t>g</a:t>
            </a:r>
            <a:r>
              <a:rPr lang="en-GB" sz="2000" baseline="30000" dirty="0" smtClean="0">
                <a:latin typeface="+mj-lt"/>
                <a:cs typeface="Arial" pitchFamily="34" charset="0"/>
              </a:rPr>
              <a:t>2</a:t>
            </a:r>
            <a:endParaRPr lang="en-GB" sz="2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73872" y="3504431"/>
            <a:ext cx="642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dirty="0" smtClean="0">
                <a:latin typeface="+mj-lt"/>
                <a:cs typeface="Arial" pitchFamily="34" charset="0"/>
              </a:rPr>
              <a:t>σ</a:t>
            </a:r>
            <a:r>
              <a:rPr lang="en-GB" sz="2000" baseline="-25000" dirty="0" smtClean="0">
                <a:latin typeface="+mj-lt"/>
                <a:cs typeface="Arial" pitchFamily="34" charset="0"/>
              </a:rPr>
              <a:t>e</a:t>
            </a:r>
            <a:r>
              <a:rPr lang="en-GB" sz="2000" baseline="30000" dirty="0" smtClean="0">
                <a:latin typeface="+mj-lt"/>
                <a:cs typeface="Arial" pitchFamily="34" charset="0"/>
              </a:rPr>
              <a:t>2</a:t>
            </a:r>
            <a:endParaRPr lang="en-GB" sz="20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9928" y="3654039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Phenotype Y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313922" y="3642165"/>
            <a:ext cx="2366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Phen</a:t>
            </a:r>
            <a:r>
              <a:rPr lang="en-US" dirty="0" smtClean="0"/>
              <a:t> covariance YY</a:t>
            </a:r>
            <a:r>
              <a:rPr lang="en-US" baseline="30000" dirty="0"/>
              <a:t>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57200" y="4377516"/>
            <a:ext cx="5214994" cy="1477328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 smtClean="0">
                <a:cs typeface="Arial" pitchFamily="34" charset="0"/>
              </a:rPr>
              <a:t>Use REML to divide phenotypic variance into:</a:t>
            </a:r>
          </a:p>
          <a:p>
            <a:r>
              <a:rPr lang="en-GB" dirty="0" smtClean="0">
                <a:cs typeface="Arial" pitchFamily="34" charset="0"/>
              </a:rPr>
              <a:t>	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g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= Genetic covariance matrix</a:t>
            </a:r>
          </a:p>
          <a:p>
            <a:r>
              <a:rPr lang="en-GB" dirty="0" smtClean="0">
                <a:cs typeface="Arial" pitchFamily="34" charset="0"/>
              </a:rPr>
              <a:t>	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e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= Residual error</a:t>
            </a:r>
          </a:p>
          <a:p>
            <a:endParaRPr lang="en-GB" dirty="0" smtClean="0">
              <a:cs typeface="Arial" pitchFamily="34" charset="0"/>
            </a:endParaRPr>
          </a:p>
          <a:p>
            <a:r>
              <a:rPr lang="en-GB" dirty="0" smtClean="0">
                <a:cs typeface="Arial" pitchFamily="34" charset="0"/>
              </a:rPr>
              <a:t>Then we can estimate h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= 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g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/ (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g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+ 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>
                <a:cs typeface="Arial" pitchFamily="34" charset="0"/>
              </a:rPr>
              <a:t>e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72963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/>
      <p:bldP spid="13" grpId="0"/>
      <p:bldP spid="14" grpId="0"/>
      <p:bldP spid="15" grpId="0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Polygenic traits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958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Continuous traits from discrete effects?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Variation in the population</a:t>
            </a:r>
            <a:endParaRPr lang="en-US" dirty="0"/>
          </a:p>
        </p:txBody>
      </p:sp>
      <p:pic>
        <p:nvPicPr>
          <p:cNvPr id="4" name="Content Placeholder 3" descr="height.jp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3" r="15763"/>
          <a:stretch>
            <a:fillRect/>
          </a:stretch>
        </p:blipFill>
        <p:spPr/>
      </p:pic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Genetic effects are additive</a:t>
            </a:r>
            <a:endParaRPr lang="en-US" dirty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sz="quarter" idx="4"/>
          </p:nvPr>
        </p:nvPicPr>
        <p:blipFill rotWithShape="1">
          <a:blip r:embed="rId4"/>
          <a:srcRect l="3225" t="-28585" b="-28585"/>
          <a:stretch/>
        </p:blipFill>
        <p:spPr>
          <a:xfrm>
            <a:off x="4775384" y="2174875"/>
            <a:ext cx="3911416" cy="3951288"/>
          </a:xfrm>
        </p:spPr>
      </p:pic>
    </p:spTree>
    <p:extLst>
      <p:ext uri="{BB962C8B-B14F-4D97-AF65-F5344CB8AC3E}">
        <p14:creationId xmlns:p14="http://schemas.microsoft.com/office/powerpoint/2010/main" val="1299150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2 independent loci, 2 alleles each, each major allele contributes to darker eye colour</a:t>
            </a:r>
            <a:endParaRPr lang="en-US" dirty="0"/>
          </a:p>
        </p:txBody>
      </p:sp>
      <p:pic>
        <p:nvPicPr>
          <p:cNvPr id="4" name="Picture 2" descr="http://image.slidesharecdn.com/polygenicinheritance-100504125657-phpapp02/95/polygenic-inheritance-9-728.jpg?cb=127299589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16"/>
          <a:stretch/>
        </p:blipFill>
        <p:spPr bwMode="auto">
          <a:xfrm>
            <a:off x="1475656" y="2207745"/>
            <a:ext cx="4320480" cy="416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343606"/>
              </p:ext>
            </p:extLst>
          </p:nvPr>
        </p:nvGraphicFramePr>
        <p:xfrm>
          <a:off x="5796136" y="3747326"/>
          <a:ext cx="1944216" cy="19246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712"/>
                <a:gridCol w="480392"/>
                <a:gridCol w="504056"/>
                <a:gridCol w="504056"/>
              </a:tblGrid>
              <a:tr h="488178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</a:tr>
              <a:tr h="428322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796136" y="2028525"/>
            <a:ext cx="2952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Record the number of major alleles for each genotype and calculate the possible phenotypes for eye colour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156176" y="5800516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Fill grid with number major alleles for each genotype</a:t>
            </a:r>
            <a:endParaRPr lang="en-GB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763688" y="3285661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Parents heterozygotes for both loci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98020" y="6391112"/>
            <a:ext cx="3331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 courtesy of </a:t>
            </a:r>
            <a:r>
              <a:rPr lang="en-US" dirty="0" err="1" smtClean="0"/>
              <a:t>Evie</a:t>
            </a:r>
            <a:r>
              <a:rPr lang="en-US" dirty="0" smtClean="0"/>
              <a:t> </a:t>
            </a:r>
            <a:r>
              <a:rPr lang="en-US" dirty="0" err="1" smtClean="0"/>
              <a:t>Stergiakouli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4793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85800" y="304800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/>
              <a:t>3 independent loci, 2 alleles each </a:t>
            </a:r>
            <a:endParaRPr lang="en-GB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3819349"/>
              </p:ext>
            </p:extLst>
          </p:nvPr>
        </p:nvGraphicFramePr>
        <p:xfrm>
          <a:off x="1105274" y="1844824"/>
          <a:ext cx="7283150" cy="3515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7601"/>
                <a:gridCol w="837601"/>
                <a:gridCol w="828447"/>
                <a:gridCol w="828447"/>
                <a:gridCol w="828447"/>
                <a:gridCol w="828447"/>
                <a:gridCol w="764720"/>
                <a:gridCol w="764720"/>
                <a:gridCol w="76472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000" dirty="0" smtClean="0">
                          <a:solidFill>
                            <a:srgbClr val="FF0000"/>
                          </a:solidFill>
                        </a:rPr>
                        <a:t>Possible gamete genotypes</a:t>
                      </a:r>
                      <a:endParaRPr lang="en-GB" sz="1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>
                          <a:solidFill>
                            <a:srgbClr val="FF0000"/>
                          </a:solidFill>
                        </a:rPr>
                        <a:t>ABC</a:t>
                      </a:r>
                      <a:endParaRPr lang="en-GB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 err="1" smtClean="0">
                          <a:solidFill>
                            <a:srgbClr val="FF0000"/>
                          </a:solidFill>
                        </a:rPr>
                        <a:t>ABc</a:t>
                      </a:r>
                      <a:endParaRPr lang="en-GB" sz="12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 err="1" smtClean="0">
                          <a:solidFill>
                            <a:srgbClr val="FF0000"/>
                          </a:solidFill>
                        </a:rPr>
                        <a:t>AbC</a:t>
                      </a:r>
                      <a:endParaRPr lang="en-GB" sz="12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>
                          <a:solidFill>
                            <a:srgbClr val="FF0000"/>
                          </a:solidFill>
                        </a:rPr>
                        <a:t>aBC</a:t>
                      </a:r>
                      <a:endParaRPr lang="en-GB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>
                          <a:solidFill>
                            <a:srgbClr val="FF0000"/>
                          </a:solidFill>
                        </a:rPr>
                        <a:t>abC</a:t>
                      </a:r>
                      <a:endParaRPr lang="en-GB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>
                          <a:solidFill>
                            <a:srgbClr val="FF0000"/>
                          </a:solidFill>
                        </a:rPr>
                        <a:t>aBc</a:t>
                      </a:r>
                      <a:endParaRPr lang="en-GB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>
                          <a:solidFill>
                            <a:srgbClr val="FF0000"/>
                          </a:solidFill>
                        </a:rPr>
                        <a:t>Abc</a:t>
                      </a:r>
                      <a:endParaRPr lang="en-GB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>
                          <a:solidFill>
                            <a:srgbClr val="FF0000"/>
                          </a:solidFill>
                        </a:rPr>
                        <a:t>abc</a:t>
                      </a:r>
                      <a:endParaRPr lang="en-GB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>
                          <a:solidFill>
                            <a:srgbClr val="FF0000"/>
                          </a:solidFill>
                        </a:rPr>
                        <a:t>ABC</a:t>
                      </a:r>
                      <a:endParaRPr lang="en-GB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 err="1" smtClean="0"/>
                        <a:t>AABBCc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 err="1" smtClean="0"/>
                        <a:t>AABbCC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>
                          <a:solidFill>
                            <a:srgbClr val="FF0000"/>
                          </a:solidFill>
                        </a:rPr>
                        <a:t>ABc</a:t>
                      </a:r>
                      <a:endParaRPr lang="en-GB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>
                          <a:solidFill>
                            <a:srgbClr val="FF0000"/>
                          </a:solidFill>
                        </a:rPr>
                        <a:t>AbC</a:t>
                      </a:r>
                      <a:endParaRPr lang="en-GB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>
                          <a:solidFill>
                            <a:srgbClr val="FF0000"/>
                          </a:solidFill>
                        </a:rPr>
                        <a:t>aBC</a:t>
                      </a:r>
                      <a:endParaRPr lang="en-GB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>
                          <a:solidFill>
                            <a:srgbClr val="FF0000"/>
                          </a:solidFill>
                        </a:rPr>
                        <a:t>abC</a:t>
                      </a:r>
                      <a:endParaRPr lang="en-GB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>
                          <a:solidFill>
                            <a:srgbClr val="FF0000"/>
                          </a:solidFill>
                        </a:rPr>
                        <a:t>aBc</a:t>
                      </a:r>
                      <a:endParaRPr lang="en-GB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>
                          <a:solidFill>
                            <a:srgbClr val="FF0000"/>
                          </a:solidFill>
                        </a:rPr>
                        <a:t>Abc</a:t>
                      </a:r>
                      <a:endParaRPr lang="en-GB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>
                          <a:solidFill>
                            <a:srgbClr val="FF0000"/>
                          </a:solidFill>
                        </a:rPr>
                        <a:t>abc</a:t>
                      </a:r>
                      <a:endParaRPr lang="en-GB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059832" y="1403484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Mother </a:t>
            </a:r>
            <a:r>
              <a:rPr lang="en-GB" dirty="0" err="1" smtClean="0"/>
              <a:t>AaBbCc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149170" y="3748390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Father </a:t>
            </a:r>
            <a:r>
              <a:rPr lang="en-GB" dirty="0" err="1" smtClean="0"/>
              <a:t>AaBbCc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7550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Heritability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4452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85800" y="304800"/>
            <a:ext cx="77724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/>
              <a:t>3 independent loci, 2 alleles each  </a:t>
            </a:r>
            <a:endParaRPr lang="en-GB" dirty="0"/>
          </a:p>
        </p:txBody>
      </p:sp>
      <p:graphicFrame>
        <p:nvGraphicFramePr>
          <p:cNvPr id="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886934"/>
              </p:ext>
            </p:extLst>
          </p:nvPr>
        </p:nvGraphicFramePr>
        <p:xfrm>
          <a:off x="889248" y="2262480"/>
          <a:ext cx="7283152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6448"/>
                <a:gridCol w="936104"/>
                <a:gridCol w="936104"/>
                <a:gridCol w="936104"/>
                <a:gridCol w="936104"/>
                <a:gridCol w="864096"/>
                <a:gridCol w="864096"/>
                <a:gridCol w="864096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39552" y="1524000"/>
            <a:ext cx="6408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Fill grid with number of dominant alleles for each genotype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7877536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11560" y="5486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/>
              <a:t>3 independent loci, 2 alleles each, </a:t>
            </a:r>
            <a:br>
              <a:rPr lang="en-GB" smtClean="0"/>
            </a:br>
            <a:r>
              <a:rPr lang="en-GB" smtClean="0"/>
              <a:t>27 genotypes  </a:t>
            </a:r>
            <a:endParaRPr lang="en-GB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8864777"/>
              </p:ext>
            </p:extLst>
          </p:nvPr>
        </p:nvGraphicFramePr>
        <p:xfrm>
          <a:off x="889248" y="2262480"/>
          <a:ext cx="7283152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6448"/>
                <a:gridCol w="936104"/>
                <a:gridCol w="936104"/>
                <a:gridCol w="936104"/>
                <a:gridCol w="936104"/>
                <a:gridCol w="864096"/>
                <a:gridCol w="864096"/>
                <a:gridCol w="86409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5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5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5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5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1</a:t>
                      </a:r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1</a:t>
                      </a:r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1</a:t>
                      </a:r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35246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57200" y="533400"/>
            <a:ext cx="8507288" cy="9906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smtClean="0"/>
              <a:t>Generation of a quantitative phenotype</a:t>
            </a:r>
            <a:endParaRPr lang="en-GB" sz="3200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0827919"/>
              </p:ext>
            </p:extLst>
          </p:nvPr>
        </p:nvGraphicFramePr>
        <p:xfrm>
          <a:off x="685800" y="1676400"/>
          <a:ext cx="7772400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Freeform 9"/>
          <p:cNvSpPr/>
          <p:nvPr/>
        </p:nvSpPr>
        <p:spPr>
          <a:xfrm>
            <a:off x="1259632" y="1988840"/>
            <a:ext cx="7158446" cy="3500846"/>
          </a:xfrm>
          <a:custGeom>
            <a:avLst/>
            <a:gdLst>
              <a:gd name="connsiteX0" fmla="*/ 0 w 7158446"/>
              <a:gd name="connsiteY0" fmla="*/ 3492137 h 3500846"/>
              <a:gd name="connsiteX1" fmla="*/ 3500846 w 7158446"/>
              <a:gd name="connsiteY1" fmla="*/ 0 h 3500846"/>
              <a:gd name="connsiteX2" fmla="*/ 7158446 w 7158446"/>
              <a:gd name="connsiteY2" fmla="*/ 3500846 h 3500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58446" h="3500846">
                <a:moveTo>
                  <a:pt x="0" y="3492137"/>
                </a:moveTo>
                <a:cubicBezTo>
                  <a:pt x="1153886" y="1745343"/>
                  <a:pt x="2307772" y="-1451"/>
                  <a:pt x="3500846" y="0"/>
                </a:cubicBezTo>
                <a:cubicBezTo>
                  <a:pt x="4693920" y="1451"/>
                  <a:pt x="5926183" y="1751148"/>
                  <a:pt x="7158446" y="3500846"/>
                </a:cubicBezTo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6302628" y="1628800"/>
            <a:ext cx="26298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 loci result in </a:t>
            </a:r>
            <a:br>
              <a:rPr lang="en-GB" dirty="0"/>
            </a:br>
            <a:r>
              <a:rPr lang="en-GB" dirty="0"/>
              <a:t>27 genotypes and </a:t>
            </a:r>
            <a:br>
              <a:rPr lang="en-GB" dirty="0"/>
            </a:br>
            <a:r>
              <a:rPr lang="en-GB" dirty="0"/>
              <a:t>7 different combinations</a:t>
            </a:r>
          </a:p>
        </p:txBody>
      </p:sp>
    </p:spTree>
    <p:extLst>
      <p:ext uri="{BB962C8B-B14F-4D97-AF65-F5344CB8AC3E}">
        <p14:creationId xmlns:p14="http://schemas.microsoft.com/office/powerpoint/2010/main" val="624186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200 Causal variants</a:t>
            </a:r>
            <a:endParaRPr lang="en-US" dirty="0"/>
          </a:p>
        </p:txBody>
      </p:sp>
      <p:pic>
        <p:nvPicPr>
          <p:cNvPr id="5" name="Content Placeholder 4" descr="hist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/>
      </p:pic>
      <p:sp>
        <p:nvSpPr>
          <p:cNvPr id="2" name="TextBox 1"/>
          <p:cNvSpPr txBox="1"/>
          <p:nvPr/>
        </p:nvSpPr>
        <p:spPr>
          <a:xfrm>
            <a:off x="6858000" y="3005667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variance of this distribution is </a:t>
            </a:r>
            <a:r>
              <a:rPr lang="en-US" dirty="0" err="1" smtClean="0"/>
              <a:t>var</a:t>
            </a:r>
            <a:r>
              <a:rPr lang="en-US" dirty="0" smtClean="0"/>
              <a:t>(g)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3286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Var</a:t>
            </a:r>
            <a:r>
              <a:rPr lang="en-US" dirty="0" smtClean="0"/>
              <a:t>(p) = 0.63 + 0.04</a:t>
            </a:r>
            <a:br>
              <a:rPr lang="en-US" dirty="0" smtClean="0"/>
            </a:br>
            <a:r>
              <a:rPr lang="en-US" dirty="0" smtClean="0"/>
              <a:t>h2 = 0.63 / 0.67 = 0.94</a:t>
            </a:r>
            <a:endParaRPr lang="en-US" dirty="0"/>
          </a:p>
        </p:txBody>
      </p:sp>
      <p:pic>
        <p:nvPicPr>
          <p:cNvPr id="6" name="Content Placeholder 5" descr="hist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494" b="-324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010518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Not all SNPs have the same contribution</a:t>
            </a:r>
            <a:endParaRPr lang="en-US" dirty="0"/>
          </a:p>
        </p:txBody>
      </p:sp>
      <p:pic>
        <p:nvPicPr>
          <p:cNvPr id="4" name="Content Placeholder 3" descr="bmi_adjusted_manhattan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924" b="-89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797703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determines the p-values?</a:t>
            </a:r>
            <a:endParaRPr lang="en-US" dirty="0"/>
          </a:p>
        </p:txBody>
      </p:sp>
      <p:pic>
        <p:nvPicPr>
          <p:cNvPr id="6" name="Content Placeholder 5" descr="fp.pdf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/>
      </p:pic>
      <p:pic>
        <p:nvPicPr>
          <p:cNvPr id="7" name="Content Placeholder 6" descr="16843332-6A78-4BB9-90C5-DF13624A3BA3.pdf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756" b="-20756"/>
          <a:stretch>
            <a:fillRect/>
          </a:stretch>
        </p:blipFill>
        <p:spPr/>
      </p:pic>
      <p:sp>
        <p:nvSpPr>
          <p:cNvPr id="8" name="TextBox 7"/>
          <p:cNvSpPr txBox="1"/>
          <p:nvPr/>
        </p:nvSpPr>
        <p:spPr>
          <a:xfrm>
            <a:off x="6152444" y="1762667"/>
            <a:ext cx="217311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Allele frequency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043335" y="2398889"/>
            <a:ext cx="110066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Effect size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064000" y="1438276"/>
            <a:ext cx="182033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Additive genetic variance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48200" y="2084607"/>
            <a:ext cx="107244" cy="3142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011333" y="2131999"/>
            <a:ext cx="846667" cy="3938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2"/>
          </p:cNvCxnSpPr>
          <p:nvPr/>
        </p:nvCxnSpPr>
        <p:spPr>
          <a:xfrm flipH="1">
            <a:off x="6999111" y="2131999"/>
            <a:ext cx="239889" cy="3938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7549444" y="2723445"/>
            <a:ext cx="50235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5276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Polygenic risk scores (PRS)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Many names</a:t>
            </a:r>
            <a:r>
              <a:rPr lang="is-IS" dirty="0" smtClean="0"/>
              <a:t>…</a:t>
            </a:r>
            <a:endParaRPr lang="en-US" dirty="0" smtClean="0"/>
          </a:p>
          <a:p>
            <a:r>
              <a:rPr lang="en-US" dirty="0" smtClean="0"/>
              <a:t>Polygenic risk scores</a:t>
            </a:r>
          </a:p>
          <a:p>
            <a:r>
              <a:rPr lang="en-US" dirty="0" smtClean="0"/>
              <a:t>Breeding value</a:t>
            </a:r>
          </a:p>
          <a:p>
            <a:r>
              <a:rPr lang="en-US" dirty="0" smtClean="0"/>
              <a:t>Genetic profile score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If every causal variant has the same effect size, then an individual’s risk score is just counting the number of risk alleles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7709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93" y="692696"/>
            <a:ext cx="1645923" cy="12344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08176" y="292586"/>
            <a:ext cx="4240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Discovery/training sample</a:t>
            </a:r>
            <a:endParaRPr lang="en-GB" sz="20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" name="7-Point Star 5"/>
          <p:cNvSpPr>
            <a:spLocks noChangeAspect="1"/>
          </p:cNvSpPr>
          <p:nvPr/>
        </p:nvSpPr>
        <p:spPr>
          <a:xfrm>
            <a:off x="539552" y="2492896"/>
            <a:ext cx="2177008" cy="1591149"/>
          </a:xfrm>
          <a:prstGeom prst="star7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55576" y="2852936"/>
            <a:ext cx="18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Samples need to be completely independent</a:t>
            </a:r>
            <a:endParaRPr lang="en-GB" sz="16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Right Arrow 7"/>
          <p:cNvSpPr>
            <a:spLocks noChangeAspect="1"/>
          </p:cNvSpPr>
          <p:nvPr/>
        </p:nvSpPr>
        <p:spPr>
          <a:xfrm>
            <a:off x="2301610" y="1124744"/>
            <a:ext cx="814554" cy="290912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ight Arrow 8"/>
          <p:cNvSpPr>
            <a:spLocks noChangeAspect="1"/>
          </p:cNvSpPr>
          <p:nvPr/>
        </p:nvSpPr>
        <p:spPr>
          <a:xfrm>
            <a:off x="5845678" y="1124744"/>
            <a:ext cx="814554" cy="290912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ight Arrow 9"/>
          <p:cNvSpPr>
            <a:spLocks noChangeAspect="1"/>
          </p:cNvSpPr>
          <p:nvPr/>
        </p:nvSpPr>
        <p:spPr>
          <a:xfrm rot="9054466">
            <a:off x="5289901" y="2532324"/>
            <a:ext cx="2085258" cy="562270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2627784" y="3933056"/>
            <a:ext cx="4231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Validation/ target sample</a:t>
            </a:r>
            <a:endParaRPr lang="en-GB" sz="20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Right Arrow 11"/>
          <p:cNvSpPr>
            <a:spLocks noChangeAspect="1"/>
          </p:cNvSpPr>
          <p:nvPr/>
        </p:nvSpPr>
        <p:spPr>
          <a:xfrm>
            <a:off x="3037366" y="4941168"/>
            <a:ext cx="814554" cy="290912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ounded Rectangle 12"/>
          <p:cNvSpPr/>
          <p:nvPr/>
        </p:nvSpPr>
        <p:spPr>
          <a:xfrm>
            <a:off x="727956" y="4475727"/>
            <a:ext cx="1800200" cy="11855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Construct polygenic score on each person based on genome-wide data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850552" y="4493863"/>
            <a:ext cx="1800200" cy="11855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Test for association between polygenic scores and phenotype/traits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484548" y="860085"/>
            <a:ext cx="1800200" cy="11855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LD prune results, keep most associated SNP of each pair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948264" y="881056"/>
            <a:ext cx="1800200" cy="9914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Select p value threshold: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</a:t>
            </a:r>
            <a:r>
              <a:rPr lang="en-GB" sz="1400" dirty="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&lt;</a:t>
            </a:r>
            <a:r>
              <a:rPr lang="en-GB" sz="1400" dirty="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1e-8</a:t>
            </a:r>
            <a:endParaRPr lang="en-GB" sz="1400" dirty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698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Polygenic risk scores (PRS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If the effects for causal variants are different then an accurate measure of PRS should account for this by </a:t>
            </a:r>
            <a:r>
              <a:rPr lang="en-US" b="1" dirty="0" smtClean="0"/>
              <a:t>weighting</a:t>
            </a:r>
            <a:r>
              <a:rPr lang="en-US" dirty="0" smtClean="0"/>
              <a:t> the contribution of each SNP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The SNP effects to be used are obtained from a </a:t>
            </a:r>
            <a:r>
              <a:rPr lang="en-US" b="1" dirty="0" smtClean="0"/>
              <a:t>training sample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30790" b="-30790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6166556" y="1600200"/>
            <a:ext cx="198966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4 individuals</a:t>
            </a:r>
          </a:p>
          <a:p>
            <a:r>
              <a:rPr lang="en-US" dirty="0" smtClean="0"/>
              <a:t>3 SNPs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01556" y="3457222"/>
            <a:ext cx="1749777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The effects of each SNP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13222" y="5376333"/>
            <a:ext cx="1919111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The PRS for individual 1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6166556" y="2246531"/>
            <a:ext cx="635000" cy="3640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448778" y="3626556"/>
            <a:ext cx="352778" cy="1128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5842000" y="5207000"/>
            <a:ext cx="1171222" cy="423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809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</a:t>
            </a:r>
            <a:endParaRPr lang="en-US" dirty="0"/>
          </a:p>
        </p:txBody>
      </p:sp>
      <p:pic>
        <p:nvPicPr>
          <p:cNvPr id="4" name="Content Placeholder 3" descr="height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84" r="-108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594194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PRS is constructed in a testing sample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9544139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Actual phenotype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itle 4"/>
          <p:cNvSpPr txBox="1">
            <a:spLocks/>
          </p:cNvSpPr>
          <p:nvPr/>
        </p:nvSpPr>
        <p:spPr>
          <a:xfrm>
            <a:off x="457200" y="439226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and the phenotypes in that testing sample is correlated with the PRS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9652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SNPs to include?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3708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44400610-0F1E-493C-99F7-E23641C3FD1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>
          <a:xfrm>
            <a:off x="0" y="1097316"/>
            <a:ext cx="9144000" cy="5028847"/>
          </a:xfrm>
        </p:spPr>
      </p:pic>
    </p:spTree>
    <p:extLst>
      <p:ext uri="{BB962C8B-B14F-4D97-AF65-F5344CB8AC3E}">
        <p14:creationId xmlns:p14="http://schemas.microsoft.com/office/powerpoint/2010/main" val="32976468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8A9BA32B-AF7F-488B-927E-9A0152949C2F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>
          <a:xfrm>
            <a:off x="-40573" y="1075002"/>
            <a:ext cx="9184573" cy="5051161"/>
          </a:xfrm>
        </p:spPr>
      </p:pic>
    </p:spTree>
    <p:extLst>
      <p:ext uri="{BB962C8B-B14F-4D97-AF65-F5344CB8AC3E}">
        <p14:creationId xmlns:p14="http://schemas.microsoft.com/office/powerpoint/2010/main" val="36956205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361FE6F-0D8E-4881-B156-4B3F98D3086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>
          <a:xfrm>
            <a:off x="0" y="1097316"/>
            <a:ext cx="9144000" cy="5028847"/>
          </a:xfrm>
        </p:spPr>
      </p:pic>
    </p:spTree>
    <p:extLst>
      <p:ext uri="{BB962C8B-B14F-4D97-AF65-F5344CB8AC3E}">
        <p14:creationId xmlns:p14="http://schemas.microsoft.com/office/powerpoint/2010/main" val="34746210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48F701A1-1092-4415-B37E-BC338F52973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46" r="-4246"/>
          <a:stretch>
            <a:fillRect/>
          </a:stretch>
        </p:blipFill>
        <p:spPr>
          <a:xfrm>
            <a:off x="0" y="1097316"/>
            <a:ext cx="9144000" cy="5028847"/>
          </a:xfrm>
        </p:spPr>
      </p:pic>
      <p:sp>
        <p:nvSpPr>
          <p:cNvPr id="5" name="TextBox 4"/>
          <p:cNvSpPr txBox="1"/>
          <p:nvPr/>
        </p:nvSpPr>
        <p:spPr>
          <a:xfrm>
            <a:off x="1241778" y="423333"/>
            <a:ext cx="6279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2014: 37k cases and 113k controls, 108 loci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5260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infinitesimal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“Every SNP has an effect, but every effect is very small”</a:t>
            </a:r>
          </a:p>
          <a:p>
            <a:pPr lvl="1"/>
            <a:r>
              <a:rPr lang="en-US" dirty="0" smtClean="0"/>
              <a:t>Not necessarily true but a useful model</a:t>
            </a:r>
          </a:p>
          <a:p>
            <a:r>
              <a:rPr lang="en-US" dirty="0" smtClean="0"/>
              <a:t>Increased sample size enables discovery of more effects</a:t>
            </a:r>
          </a:p>
          <a:p>
            <a:r>
              <a:rPr lang="en-US" dirty="0" smtClean="0"/>
              <a:t>There are false negatives in GWAS</a:t>
            </a:r>
          </a:p>
        </p:txBody>
      </p:sp>
    </p:spTree>
    <p:extLst>
      <p:ext uri="{BB962C8B-B14F-4D97-AF65-F5344CB8AC3E}">
        <p14:creationId xmlns:p14="http://schemas.microsoft.com/office/powerpoint/2010/main" val="25442927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SNPs below the threshold in PRS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/>
          <a:srcRect l="25800" t="13593" r="56900" b="43069"/>
          <a:stretch/>
        </p:blipFill>
        <p:spPr bwMode="auto">
          <a:xfrm>
            <a:off x="1157110" y="1417638"/>
            <a:ext cx="6448779" cy="5181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575779" y="6414361"/>
            <a:ext cx="2568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Purcell  et al Nature 2009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6550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Polygenic scores for schizophrenia </a:t>
            </a:r>
            <a:r>
              <a:rPr lang="en-GB" dirty="0" smtClean="0"/>
              <a:t>explain ~</a:t>
            </a:r>
            <a:r>
              <a:rPr lang="en-GB" dirty="0"/>
              <a:t>2% of </a:t>
            </a:r>
            <a:r>
              <a:rPr lang="en-GB" dirty="0" smtClean="0"/>
              <a:t>variance</a:t>
            </a:r>
            <a:endParaRPr lang="en-US" dirty="0"/>
          </a:p>
        </p:txBody>
      </p:sp>
      <p:pic>
        <p:nvPicPr>
          <p:cNvPr id="4" name="Picture 2" descr="MGS risk profile score analysis.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" r="-285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4020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Clumping – keep one top SNP per locus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38434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Heritability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resemblance between relatives</a:t>
            </a:r>
          </a:p>
          <a:p>
            <a:pPr lvl="1"/>
            <a:r>
              <a:rPr lang="en-US" dirty="0" smtClean="0"/>
              <a:t>Due to shared genetics?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amount of variation in a trait that is due to genetic differences between individuals</a:t>
            </a:r>
          </a:p>
        </p:txBody>
      </p:sp>
    </p:spTree>
    <p:extLst>
      <p:ext uri="{BB962C8B-B14F-4D97-AF65-F5344CB8AC3E}">
        <p14:creationId xmlns:p14="http://schemas.microsoft.com/office/powerpoint/2010/main" val="14165910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Disease phenotypes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8380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250825" y="531599"/>
            <a:ext cx="8642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 smtClean="0"/>
              <a:t>A simple association analysis for one SNP and a binary outcome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6854" y="1705970"/>
            <a:ext cx="663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endParaRPr lang="en-GB" dirty="0" smtClean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83" t="38011" r="10034" b="27843"/>
          <a:stretch/>
        </p:blipFill>
        <p:spPr bwMode="auto">
          <a:xfrm>
            <a:off x="916982" y="1705970"/>
            <a:ext cx="7310035" cy="2811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916982" y="1310185"/>
            <a:ext cx="212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General case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4918051" y="1332510"/>
            <a:ext cx="212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Example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354842" y="4312693"/>
            <a:ext cx="89119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How different is this to what we expect by chance? </a:t>
            </a:r>
          </a:p>
          <a:p>
            <a:endParaRPr lang="en-GB" dirty="0"/>
          </a:p>
          <a:p>
            <a:r>
              <a:rPr lang="en-GB" dirty="0" smtClean="0"/>
              <a:t>Statistical test? 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Chi squared test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Odds ratio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4700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91" t="38323" r="11086" b="14534"/>
          <a:stretch/>
        </p:blipFill>
        <p:spPr bwMode="auto">
          <a:xfrm>
            <a:off x="1078175" y="1310187"/>
            <a:ext cx="6864821" cy="3248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20" t="37413" r="27351" b="38441"/>
          <a:stretch/>
        </p:blipFill>
        <p:spPr bwMode="auto">
          <a:xfrm>
            <a:off x="1501255" y="4449940"/>
            <a:ext cx="2374710" cy="1398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20" t="78784" r="21642" b="16103"/>
          <a:stretch/>
        </p:blipFill>
        <p:spPr bwMode="auto">
          <a:xfrm>
            <a:off x="4203510" y="4924101"/>
            <a:ext cx="4213492" cy="45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37681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85800" y="304800"/>
            <a:ext cx="77724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/>
              <a:t>Odds ratio</a:t>
            </a:r>
            <a:endParaRPr lang="en-GB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330054" y="1421073"/>
            <a:ext cx="4797187" cy="447305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smtClean="0"/>
              <a:t>What are the increase in odds of being a case for the G allele compared with T? </a:t>
            </a:r>
          </a:p>
          <a:p>
            <a:pPr marL="0" indent="0">
              <a:buFont typeface="Arial"/>
              <a:buNone/>
            </a:pPr>
            <a:endParaRPr lang="en-GB" sz="2000" smtClean="0"/>
          </a:p>
          <a:p>
            <a:pPr marL="0" indent="0">
              <a:buFont typeface="Arial"/>
              <a:buNone/>
            </a:pPr>
            <a:r>
              <a:rPr lang="en-GB" sz="2000" smtClean="0"/>
              <a:t>Odds ratio = </a:t>
            </a:r>
          </a:p>
          <a:p>
            <a:pPr marL="0" indent="0">
              <a:buFont typeface="Arial"/>
              <a:buNone/>
            </a:pPr>
            <a:r>
              <a:rPr lang="en-GB" sz="2000" u="sng" smtClean="0"/>
              <a:t>Odds of G in a case</a:t>
            </a:r>
          </a:p>
          <a:p>
            <a:pPr marL="0" indent="0">
              <a:buFont typeface="Arial"/>
              <a:buNone/>
            </a:pPr>
            <a:r>
              <a:rPr lang="en-GB" sz="2000" smtClean="0"/>
              <a:t>Odds of T in a case </a:t>
            </a:r>
          </a:p>
          <a:p>
            <a:pPr marL="0" indent="0">
              <a:buFont typeface="Arial"/>
              <a:buNone/>
            </a:pPr>
            <a:endParaRPr lang="en-GB" smtClean="0"/>
          </a:p>
          <a:p>
            <a:pPr marL="0" indent="0">
              <a:buFont typeface="Arial"/>
              <a:buNone/>
            </a:pPr>
            <a:endParaRPr lang="en-GB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19" t="38323" r="11086" b="14534"/>
          <a:stretch/>
        </p:blipFill>
        <p:spPr bwMode="auto">
          <a:xfrm>
            <a:off x="504967" y="1746913"/>
            <a:ext cx="2825087" cy="3821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10234" y="2428965"/>
            <a:ext cx="2051543" cy="34163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OR = 1; No association between genotype and disease </a:t>
            </a:r>
            <a:endParaRPr lang="en-GB" sz="1800" dirty="0" smtClean="0"/>
          </a:p>
          <a:p>
            <a:endParaRPr lang="en-GB" sz="1800" dirty="0" smtClean="0"/>
          </a:p>
          <a:p>
            <a:r>
              <a:rPr lang="en-GB" sz="1800" dirty="0" smtClean="0"/>
              <a:t>OR &gt; 1; G allele increases risk of disease </a:t>
            </a:r>
            <a:endParaRPr lang="en-GB" sz="1800" dirty="0" smtClean="0"/>
          </a:p>
          <a:p>
            <a:endParaRPr lang="en-GB" sz="1800" dirty="0" smtClean="0"/>
          </a:p>
          <a:p>
            <a:r>
              <a:rPr lang="en-GB" sz="1800" dirty="0" smtClean="0"/>
              <a:t>OR &lt; 1; T allele increases risk of disease</a:t>
            </a:r>
            <a:endParaRPr lang="en-GB" sz="1800" dirty="0"/>
          </a:p>
        </p:txBody>
      </p:sp>
      <p:sp>
        <p:nvSpPr>
          <p:cNvPr id="6" name="Rectangle 5"/>
          <p:cNvSpPr/>
          <p:nvPr/>
        </p:nvSpPr>
        <p:spPr>
          <a:xfrm>
            <a:off x="3452884" y="4607887"/>
            <a:ext cx="27773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u="sng" dirty="0"/>
              <a:t>976/808</a:t>
            </a:r>
            <a:r>
              <a:rPr lang="en-GB" sz="2400" dirty="0"/>
              <a:t>       = 1.41</a:t>
            </a:r>
            <a:endParaRPr lang="en-GB" sz="2400" u="sng" dirty="0"/>
          </a:p>
          <a:p>
            <a:r>
              <a:rPr lang="en-GB" sz="2400" dirty="0"/>
              <a:t>1024/1192</a:t>
            </a:r>
          </a:p>
        </p:txBody>
      </p:sp>
    </p:spTree>
    <p:extLst>
      <p:ext uri="{BB962C8B-B14F-4D97-AF65-F5344CB8AC3E}">
        <p14:creationId xmlns:p14="http://schemas.microsoft.com/office/powerpoint/2010/main" val="863189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Logistic regression for complex models e.g. including covariates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083588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Genetics of a disease phenotype</a:t>
            </a:r>
            <a:endParaRPr lang="en-US" dirty="0"/>
          </a:p>
        </p:txBody>
      </p:sp>
      <p:pic>
        <p:nvPicPr>
          <p:cNvPr id="5" name="Content Placeholder 4" descr="hist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372578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Liability threshold model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3"/>
          <a:srcRect b="25610"/>
          <a:stretch/>
        </p:blipFill>
        <p:spPr bwMode="auto">
          <a:xfrm>
            <a:off x="1679815" y="1997293"/>
            <a:ext cx="5146647" cy="35879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87893" y="5468989"/>
            <a:ext cx="1800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rgbClr val="FF0000"/>
                </a:solidFill>
              </a:rPr>
              <a:t>Unaffected individuals</a:t>
            </a:r>
            <a:endParaRPr lang="en-GB" sz="10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26262" y="5462130"/>
            <a:ext cx="1800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rgbClr val="FF0000"/>
                </a:solidFill>
              </a:rPr>
              <a:t>A</a:t>
            </a:r>
            <a:r>
              <a:rPr lang="en-GB" sz="1000" dirty="0" smtClean="0">
                <a:solidFill>
                  <a:srgbClr val="FF0000"/>
                </a:solidFill>
              </a:rPr>
              <a:t>ffected individuals</a:t>
            </a:r>
            <a:endParaRPr lang="en-GB" sz="10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63680" y="6524557"/>
            <a:ext cx="28803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 smtClean="0"/>
              <a:t>Adapted from van </a:t>
            </a:r>
            <a:r>
              <a:rPr lang="en-GB" sz="900" dirty="0" err="1" smtClean="0"/>
              <a:t>Dongen</a:t>
            </a:r>
            <a:r>
              <a:rPr lang="en-GB" sz="900" dirty="0" smtClean="0"/>
              <a:t> et al Nat Rev Gen 2012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8525301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32794" r="-32794"/>
          <a:stretch>
            <a:fillRect/>
          </a:stretch>
        </p:blipFill>
        <p:spPr>
          <a:xfrm>
            <a:off x="-1353024" y="268112"/>
            <a:ext cx="11751528" cy="6462888"/>
          </a:xfrm>
        </p:spPr>
      </p:pic>
    </p:spTree>
    <p:extLst>
      <p:ext uri="{BB962C8B-B14F-4D97-AF65-F5344CB8AC3E}">
        <p14:creationId xmlns:p14="http://schemas.microsoft.com/office/powerpoint/2010/main" val="3318090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Simplest method: correlation between monozygotic twins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5523449"/>
              </p:ext>
            </p:extLst>
          </p:nvPr>
        </p:nvGraphicFramePr>
        <p:xfrm>
          <a:off x="457200" y="1600200"/>
          <a:ext cx="617220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Monozygotic</a:t>
                      </a:r>
                      <a:r>
                        <a:rPr lang="en-US" baseline="0" dirty="0" smtClean="0"/>
                        <a:t> t</a:t>
                      </a:r>
                      <a:r>
                        <a:rPr lang="en-US" dirty="0" smtClean="0"/>
                        <a:t>win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Twin 1 (y1)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Twin </a:t>
                      </a:r>
                      <a:r>
                        <a:rPr lang="en-US" baseline="0" dirty="0" smtClean="0"/>
                        <a:t>2 (y2)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4670778"/>
            <a:ext cx="4529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Correlation between y1 and y2 is an upper bound of the heritability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5602111"/>
            <a:ext cx="5201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But this is not so reliable</a:t>
            </a:r>
          </a:p>
          <a:p>
            <a:r>
              <a:rPr lang="en-US" dirty="0" smtClean="0"/>
              <a:t>– what if they are only similar because they are raised in the same environment??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87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genetic similarity</a:t>
            </a:r>
            <a:endParaRPr lang="en-US" dirty="0"/>
          </a:p>
        </p:txBody>
      </p:sp>
      <p:pic>
        <p:nvPicPr>
          <p:cNvPr id="4" name="Content Placeholder 3" descr="reltable.gi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824" r="-3582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7041444" y="2060223"/>
            <a:ext cx="1072445" cy="296333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7041444" y="3101623"/>
            <a:ext cx="1072445" cy="296333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196687" y="1987224"/>
            <a:ext cx="49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MZ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96687" y="3028624"/>
            <a:ext cx="434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024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Phenotypic similarity between relatives</a:t>
            </a:r>
          </a:p>
        </p:txBody>
      </p:sp>
      <p:pic>
        <p:nvPicPr>
          <p:cNvPr id="4" name="Content Placeholder 3" descr="relcor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328" b="-233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75281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Falconer’s method for estimating heritability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What contributes to the phenotypic correlations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Let’s estimate the additive and common environmental </a:t>
            </a:r>
            <a:r>
              <a:rPr lang="en-US" dirty="0" smtClean="0"/>
              <a:t>effects</a:t>
            </a:r>
            <a:endParaRPr lang="en-US" dirty="0"/>
          </a:p>
        </p:txBody>
      </p:sp>
      <p:pic>
        <p:nvPicPr>
          <p:cNvPr id="8" name="Content Placeholder 11" descr="falconer.gi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48" r="-3548"/>
          <a:stretch>
            <a:fillRect/>
          </a:stretch>
        </p:blipFill>
        <p:spPr/>
      </p:pic>
      <p:pic>
        <p:nvPicPr>
          <p:cNvPr id="9" name="Content Placeholder 6" descr="gif.gif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501" r="-225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5864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5217</TotalTime>
  <Words>2244</Words>
  <Application>Microsoft Macintosh PowerPoint</Application>
  <PresentationFormat>On-screen Show (4:3)</PresentationFormat>
  <Paragraphs>561</Paragraphs>
  <Slides>57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Quantitative genetics</vt:lpstr>
      <vt:lpstr>Outline</vt:lpstr>
      <vt:lpstr>Heritability</vt:lpstr>
      <vt:lpstr>Variation</vt:lpstr>
      <vt:lpstr>Heritability</vt:lpstr>
      <vt:lpstr>Simplest method: correlation between monozygotic twins</vt:lpstr>
      <vt:lpstr>Measuring genetic similarity</vt:lpstr>
      <vt:lpstr>Phenotypic similarity between relatives</vt:lpstr>
      <vt:lpstr>Falconer’s method for estimating heritability</vt:lpstr>
      <vt:lpstr>Falconer’s method</vt:lpstr>
      <vt:lpstr>Concept</vt:lpstr>
      <vt:lpstr>Measuring phenotypic (dis)similarity</vt:lpstr>
      <vt:lpstr>Haseman-Elston method for estimating heritability </vt:lpstr>
      <vt:lpstr>Measuring phenotypic (dis)similarity</vt:lpstr>
      <vt:lpstr>Haseman-Elston method for estimating heritability </vt:lpstr>
      <vt:lpstr>Heritability tells us:</vt:lpstr>
      <vt:lpstr>Huge number of studies have been performed to estimate heritability</vt:lpstr>
      <vt:lpstr>Thinking about heritability in terms of variation</vt:lpstr>
      <vt:lpstr>Nature versus and nurture</vt:lpstr>
      <vt:lpstr>Var(p) = 0.25 + 0.25 h2 = 0.25 / 0.5 = 0.5</vt:lpstr>
      <vt:lpstr>Var(p) = 0.63 + 0.04 h2 = 0.63 / 0.67 = 0.94</vt:lpstr>
      <vt:lpstr>Var(p) = 0.0025 + 0.249 = 0.252 h2 = 0.0025 / 0.25 = 0.01</vt:lpstr>
      <vt:lpstr>Mixed model approach</vt:lpstr>
      <vt:lpstr>Measuring genetic similarity</vt:lpstr>
      <vt:lpstr>Mixed model approach</vt:lpstr>
      <vt:lpstr>Polygenic traits</vt:lpstr>
      <vt:lpstr>Continuous traits from discrete effects?</vt:lpstr>
      <vt:lpstr>2 independent loci, 2 alleles each, each major allele contributes to darker eye colour</vt:lpstr>
      <vt:lpstr>PowerPoint Presentation</vt:lpstr>
      <vt:lpstr>PowerPoint Presentation</vt:lpstr>
      <vt:lpstr>PowerPoint Presentation</vt:lpstr>
      <vt:lpstr>PowerPoint Presentation</vt:lpstr>
      <vt:lpstr>200 Causal variants</vt:lpstr>
      <vt:lpstr>Var(p) = 0.63 + 0.04 h2 = 0.63 / 0.67 = 0.94</vt:lpstr>
      <vt:lpstr>Not all SNPs have the same contribution</vt:lpstr>
      <vt:lpstr>What determines the p-values?</vt:lpstr>
      <vt:lpstr>Polygenic risk scores (PRS)</vt:lpstr>
      <vt:lpstr>PowerPoint Presentation</vt:lpstr>
      <vt:lpstr>Polygenic risk scores (PRS</vt:lpstr>
      <vt:lpstr>The PRS is constructed in a testing sample</vt:lpstr>
      <vt:lpstr>Which SNPs to include?</vt:lpstr>
      <vt:lpstr>PowerPoint Presentation</vt:lpstr>
      <vt:lpstr>PowerPoint Presentation</vt:lpstr>
      <vt:lpstr>PowerPoint Presentation</vt:lpstr>
      <vt:lpstr>PowerPoint Presentation</vt:lpstr>
      <vt:lpstr>The infinitesimal model</vt:lpstr>
      <vt:lpstr>Using SNPs below the threshold in PRS</vt:lpstr>
      <vt:lpstr>Polygenic scores for schizophrenia explain ~2% of variance</vt:lpstr>
      <vt:lpstr>Clumping – keep one top SNP per locus</vt:lpstr>
      <vt:lpstr>Disease phenotypes</vt:lpstr>
      <vt:lpstr>PowerPoint Presentation</vt:lpstr>
      <vt:lpstr>PowerPoint Presentation</vt:lpstr>
      <vt:lpstr>PowerPoint Presentation</vt:lpstr>
      <vt:lpstr>Logistic regression for complex models e.g. including covariates</vt:lpstr>
      <vt:lpstr>Genetics of a disease phenotype</vt:lpstr>
      <vt:lpstr>Liability threshold model</vt:lpstr>
      <vt:lpstr>PowerPoint Presentation</vt:lpstr>
    </vt:vector>
  </TitlesOfParts>
  <Company>UQDI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Quantitative genetics</dc:title>
  <dc:creator>Gib Hemani</dc:creator>
  <cp:lastModifiedBy>Gib Hemani</cp:lastModifiedBy>
  <cp:revision>41</cp:revision>
  <dcterms:created xsi:type="dcterms:W3CDTF">2016-05-20T13:55:13Z</dcterms:created>
  <dcterms:modified xsi:type="dcterms:W3CDTF">2016-05-25T17:26:22Z</dcterms:modified>
</cp:coreProperties>
</file>